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67" r:id="rId9"/>
    <p:sldId id="260" r:id="rId10"/>
    <p:sldId id="261" r:id="rId11"/>
    <p:sldId id="262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7" d="100"/>
          <a:sy n="87" d="100"/>
        </p:scale>
        <p:origin x="20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l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sz="4800" b="1" dirty="0">
                <a:solidFill>
                  <a:srgbClr val="7030A0"/>
                </a:solidFill>
              </a:rPr>
              <a:t> </a:t>
            </a: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公教人員差假加班實務報告</a:t>
            </a:r>
            <a:endParaRPr lang="zh-TW" altLang="en-US" sz="4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zh-TW" altLang="en-US" sz="3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報告人      人事室陳麗娟</a:t>
            </a:r>
          </a:p>
        </p:txBody>
      </p:sp>
    </p:spTree>
    <p:extLst>
      <p:ext uri="{BB962C8B-B14F-4D97-AF65-F5344CB8AC3E}">
        <p14:creationId xmlns:p14="http://schemas.microsoft.com/office/powerpoint/2010/main" val="198018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前言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2968283"/>
            <a:ext cx="7766936" cy="3516923"/>
          </a:xfrm>
        </p:spPr>
        <p:txBody>
          <a:bodyPr>
            <a:normAutofit/>
          </a:bodyPr>
          <a:lstStyle/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4800" b="1" dirty="0">
                <a:solidFill>
                  <a:srgbClr val="00206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請假審核之依據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二、加班之申請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zh-TW" altLang="en-US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13259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5030" y="1766806"/>
            <a:ext cx="7267716" cy="3961331"/>
          </a:xfrm>
        </p:spPr>
        <p:txBody>
          <a:bodyPr>
            <a:normAutofit/>
          </a:bodyPr>
          <a:lstStyle/>
          <a:p>
            <a:pPr algn="l"/>
            <a:r>
              <a:rPr lang="en-US" altLang="zh-TW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需要</a:t>
            </a:r>
            <a:endParaRPr lang="en-US" altLang="zh-TW" sz="4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zh-TW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核實</a:t>
            </a:r>
            <a:endParaRPr lang="en-US" altLang="zh-TW" sz="4800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zh-TW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學生受教權益</a:t>
            </a:r>
            <a:endParaRPr lang="en-US" altLang="zh-TW" sz="4800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zh-TW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校務運作需求</a:t>
            </a:r>
            <a:endParaRPr lang="zh-TW" altLang="en-US" sz="4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64969" y="565688"/>
            <a:ext cx="58506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一、請假審核之依據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1654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9531" y="1015140"/>
            <a:ext cx="7766936" cy="3903666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4800" b="1" dirty="0">
                <a:solidFill>
                  <a:srgbClr val="00206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4800" b="1" dirty="0">
                <a:solidFill>
                  <a:srgbClr val="002060"/>
                </a:solidFill>
                <a:latin typeface="+mj-lt"/>
                <a:ea typeface="標楷體" panose="03000509000000000000" pitchFamily="65" charset="-120"/>
              </a:rPr>
              <a:t>請假審核之依據</a:t>
            </a:r>
            <a:r>
              <a:rPr lang="en-US" altLang="zh-TW" sz="4800" b="1" dirty="0">
                <a:solidFill>
                  <a:srgbClr val="002060"/>
                </a:solidFill>
                <a:latin typeface="+mj-lt"/>
                <a:ea typeface="標楷體" panose="03000509000000000000" pitchFamily="65" charset="-120"/>
              </a:rPr>
              <a:t>(</a:t>
            </a:r>
            <a:r>
              <a:rPr lang="zh-TW" altLang="en-US" sz="4800" b="1" dirty="0">
                <a:solidFill>
                  <a:srgbClr val="002060"/>
                </a:solidFill>
                <a:latin typeface="+mj-lt"/>
                <a:ea typeface="標楷體" panose="03000509000000000000" pitchFamily="65" charset="-120"/>
              </a:rPr>
              <a:t>續</a:t>
            </a:r>
            <a:r>
              <a:rPr lang="en-US" altLang="zh-TW" sz="4800" b="1" dirty="0">
                <a:solidFill>
                  <a:srgbClr val="002060"/>
                </a:solidFill>
                <a:latin typeface="+mj-lt"/>
                <a:ea typeface="標楷體" panose="03000509000000000000" pitchFamily="65" charset="-120"/>
              </a:rPr>
              <a:t>)</a:t>
            </a:r>
          </a:p>
          <a:p>
            <a:pPr algn="l"/>
            <a:r>
              <a:rPr lang="en-US" altLang="zh-TW" sz="4400" b="1" dirty="0" smtClean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(</a:t>
            </a:r>
            <a:r>
              <a:rPr lang="zh-TW" altLang="en-US" sz="4400" b="1" dirty="0" smtClean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一</a:t>
            </a:r>
            <a:r>
              <a:rPr lang="en-US" altLang="zh-TW" sz="4400" b="1" dirty="0" smtClean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)</a:t>
            </a:r>
            <a:r>
              <a:rPr lang="zh-TW" altLang="en-US" sz="4400" b="1" dirty="0" smtClean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以</a:t>
            </a:r>
            <a:r>
              <a:rPr lang="zh-TW" altLang="en-US" sz="4400" b="1" dirty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喪假為例：</a:t>
            </a:r>
            <a:endParaRPr lang="en-US" altLang="zh-TW" sz="4400" b="1" dirty="0">
              <a:solidFill>
                <a:srgbClr val="7030A0"/>
              </a:solidFill>
              <a:latin typeface="+mj-lt"/>
              <a:ea typeface="標楷體" panose="03000509000000000000" pitchFamily="65" charset="-120"/>
            </a:endParaRPr>
          </a:p>
          <a:p>
            <a:pPr marL="892175" indent="-892175" algn="l"/>
            <a:r>
              <a:rPr lang="zh-TW" altLang="en-US" sz="4800" b="1" dirty="0" smtClean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     喪假</a:t>
            </a:r>
            <a:r>
              <a:rPr lang="zh-TW" altLang="en-US" sz="4800" b="1" dirty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係為處理喪事之</a:t>
            </a:r>
            <a:r>
              <a:rPr lang="zh-TW" altLang="en-US" sz="4800" b="1" dirty="0" smtClean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必     要</a:t>
            </a:r>
            <a:r>
              <a:rPr lang="zh-TW" altLang="en-US" sz="4800" b="1" dirty="0">
                <a:solidFill>
                  <a:srgbClr val="7030A0"/>
                </a:solidFill>
                <a:latin typeface="+mj-lt"/>
                <a:ea typeface="標楷體" panose="03000509000000000000" pitchFamily="65" charset="-120"/>
              </a:rPr>
              <a:t>性，不得作為不上班上課之理由。</a:t>
            </a:r>
          </a:p>
        </p:txBody>
      </p:sp>
    </p:spTree>
    <p:extLst>
      <p:ext uri="{BB962C8B-B14F-4D97-AF65-F5344CB8AC3E}">
        <p14:creationId xmlns:p14="http://schemas.microsoft.com/office/powerpoint/2010/main" val="147866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8095" y="635432"/>
            <a:ext cx="8263871" cy="6074858"/>
          </a:xfrm>
        </p:spPr>
        <p:txBody>
          <a:bodyPr>
            <a:normAutofit/>
          </a:bodyPr>
          <a:lstStyle/>
          <a:p>
            <a:pPr marL="1168400" indent="-1168400" algn="l"/>
            <a:r>
              <a:rPr lang="zh-TW" altLang="en-US" sz="5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5200" b="1" dirty="0">
                <a:solidFill>
                  <a:srgbClr val="00206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5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請假審核之依據</a:t>
            </a:r>
            <a:r>
              <a:rPr lang="en-US" altLang="zh-TW" sz="5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5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案例分析</a:t>
            </a:r>
            <a:r>
              <a:rPr lang="en-US" altLang="zh-TW" sz="5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52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39750" indent="-455613" algn="l">
              <a:lnSpc>
                <a:spcPts val="5000"/>
              </a:lnSpc>
            </a:pP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★星星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小學仟送壹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組長的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老公嘟敏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俊父親亡故，依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規定仟送壹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組長得請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日喪假，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之前仟組長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已請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日喪假，之後在公公過世後第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90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日她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提出另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日喪假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申請。</a:t>
            </a:r>
            <a:endParaRPr lang="en-US" altLang="zh-TW" sz="36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7106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8095" y="635432"/>
            <a:ext cx="8263871" cy="6074858"/>
          </a:xfrm>
        </p:spPr>
        <p:txBody>
          <a:bodyPr>
            <a:normAutofit fontScale="92500" lnSpcReduction="10000"/>
          </a:bodyPr>
          <a:lstStyle/>
          <a:p>
            <a:pPr marL="1431925" indent="-1255713" algn="l"/>
            <a:r>
              <a:rPr lang="zh-TW" altLang="en-US" sz="5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5200" b="1" dirty="0">
                <a:solidFill>
                  <a:srgbClr val="00206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5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請假審核之依據</a:t>
            </a:r>
            <a:r>
              <a:rPr lang="en-US" altLang="zh-TW" sz="5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5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案例分析</a:t>
            </a:r>
            <a:r>
              <a:rPr lang="en-US" altLang="zh-TW" sz="5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52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0850" indent="-366713" algn="l">
              <a:lnSpc>
                <a:spcPts val="5000"/>
              </a:lnSpc>
            </a:pP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★仟組長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已請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日喪假，之後在公公過世後第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90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日她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提出另</a:t>
            </a:r>
            <a:r>
              <a:rPr lang="en-US" altLang="zh-TW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日喪假申請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，經星星小學審核時發現其申請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之時間都在有課務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en-US" altLang="zh-TW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每日請</a:t>
            </a:r>
            <a:r>
              <a:rPr lang="en-US" altLang="zh-TW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或</a:t>
            </a:r>
            <a:r>
              <a:rPr lang="en-US" altLang="zh-TW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en-US" altLang="zh-TW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無課務就不請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，又其事由填具整理遺物、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連繫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喪葬等事宜</a:t>
            </a:r>
            <a:r>
              <a:rPr lang="zh-TW" altLang="en-US" sz="3600" b="1" dirty="0" smtClean="0">
                <a:solidFill>
                  <a:srgbClr val="7030A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似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非屬急迫</a:t>
            </a:r>
            <a:r>
              <a:rPr lang="zh-TW" altLang="en-US" sz="3600" b="1" dirty="0" smtClean="0">
                <a:solidFill>
                  <a:srgbClr val="7030A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爰教師在請假時應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以學生之受教權益為主，</a:t>
            </a:r>
            <a:r>
              <a:rPr lang="zh-TW" altLang="en-US" sz="36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此其作法</a:t>
            </a:r>
            <a:r>
              <a:rPr lang="zh-TW" altLang="en-US" sz="36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恐讓社會觀感不佳。</a:t>
            </a:r>
            <a:endParaRPr lang="en-US" altLang="zh-TW" sz="36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6472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7"/>
            <a:ext cx="7766936" cy="4787955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8095" y="635432"/>
            <a:ext cx="8263871" cy="6074858"/>
          </a:xfrm>
        </p:spPr>
        <p:txBody>
          <a:bodyPr>
            <a:normAutofit/>
          </a:bodyPr>
          <a:lstStyle/>
          <a:p>
            <a:pPr algn="l"/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5400" b="1" dirty="0">
                <a:solidFill>
                  <a:srgbClr val="00206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5400" b="1" dirty="0">
                <a:solidFill>
                  <a:srgbClr val="002060"/>
                </a:solidFill>
                <a:ea typeface="標楷體" panose="03000509000000000000" pitchFamily="65" charset="-120"/>
              </a:rPr>
              <a:t>請假審核之依據</a:t>
            </a:r>
            <a:r>
              <a:rPr lang="en-US" altLang="zh-TW" sz="5400" b="1" dirty="0">
                <a:solidFill>
                  <a:srgbClr val="002060"/>
                </a:solidFill>
                <a:ea typeface="標楷體" panose="03000509000000000000" pitchFamily="65" charset="-120"/>
              </a:rPr>
              <a:t>(</a:t>
            </a:r>
            <a:r>
              <a:rPr lang="zh-TW" altLang="en-US" sz="5400" b="1" dirty="0">
                <a:solidFill>
                  <a:srgbClr val="002060"/>
                </a:solidFill>
                <a:ea typeface="標楷體" panose="03000509000000000000" pitchFamily="65" charset="-120"/>
              </a:rPr>
              <a:t>續</a:t>
            </a:r>
            <a:r>
              <a:rPr lang="en-US" altLang="zh-TW" sz="5400" b="1" dirty="0">
                <a:solidFill>
                  <a:srgbClr val="002060"/>
                </a:solidFill>
                <a:ea typeface="標楷體" panose="03000509000000000000" pitchFamily="65" charset="-120"/>
              </a:rPr>
              <a:t>)</a:t>
            </a:r>
          </a:p>
          <a:p>
            <a:pPr indent="715963" algn="l"/>
            <a:r>
              <a:rPr lang="en-US" altLang="zh-TW" sz="4800" b="1" dirty="0" smtClean="0">
                <a:solidFill>
                  <a:srgbClr val="7030A0"/>
                </a:solidFill>
                <a:ea typeface="標楷體" panose="03000509000000000000" pitchFamily="65" charset="-120"/>
              </a:rPr>
              <a:t>(</a:t>
            </a:r>
            <a:r>
              <a:rPr lang="zh-TW" altLang="en-US" sz="4800" b="1" dirty="0" smtClean="0">
                <a:solidFill>
                  <a:srgbClr val="7030A0"/>
                </a:solidFill>
                <a:ea typeface="標楷體" panose="03000509000000000000" pitchFamily="65" charset="-120"/>
              </a:rPr>
              <a:t>二</a:t>
            </a:r>
            <a:r>
              <a:rPr lang="en-US" altLang="zh-TW" sz="4800" b="1" dirty="0" smtClean="0">
                <a:solidFill>
                  <a:srgbClr val="7030A0"/>
                </a:solidFill>
                <a:ea typeface="標楷體" panose="03000509000000000000" pitchFamily="65" charset="-120"/>
              </a:rPr>
              <a:t>)</a:t>
            </a:r>
            <a:r>
              <a:rPr lang="zh-TW" altLang="en-US" sz="4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以事假</a:t>
            </a:r>
            <a:r>
              <a:rPr lang="zh-TW" altLang="en-US" sz="48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為例</a:t>
            </a:r>
            <a:r>
              <a:rPr lang="zh-TW" altLang="en-US" sz="4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48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795463" algn="l"/>
            <a:r>
              <a:rPr lang="zh-TW" altLang="en-US" sz="4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學校有重大活動或擔任教評、考核委員，除非有臨時緊急事故外，應當出席</a:t>
            </a:r>
            <a:r>
              <a:rPr lang="zh-TW" altLang="en-US" sz="4800" b="1" dirty="0" smtClean="0">
                <a:solidFill>
                  <a:srgbClr val="7030A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。</a:t>
            </a:r>
            <a:endParaRPr lang="en-US" altLang="zh-TW" sz="48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748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7"/>
            <a:ext cx="7766936" cy="4787955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8095" y="635432"/>
            <a:ext cx="8263871" cy="5412828"/>
          </a:xfrm>
        </p:spPr>
        <p:txBody>
          <a:bodyPr>
            <a:normAutofit fontScale="92500"/>
          </a:bodyPr>
          <a:lstStyle/>
          <a:p>
            <a:pPr marL="1431925" indent="-1343025" algn="l"/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5400" b="1" dirty="0">
                <a:solidFill>
                  <a:srgbClr val="00206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、</a:t>
            </a:r>
            <a:r>
              <a:rPr lang="zh-TW" altLang="en-US" sz="5400" b="1" dirty="0">
                <a:solidFill>
                  <a:srgbClr val="002060"/>
                </a:solidFill>
                <a:ea typeface="標楷體" panose="03000509000000000000" pitchFamily="65" charset="-120"/>
              </a:rPr>
              <a:t>請假審核之</a:t>
            </a:r>
            <a:r>
              <a:rPr lang="zh-TW" altLang="en-US" sz="5400" b="1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依據</a:t>
            </a:r>
            <a:r>
              <a:rPr lang="en-US" altLang="zh-TW" sz="5400" b="1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 </a:t>
            </a:r>
            <a:r>
              <a:rPr lang="en-US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5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案例分析</a:t>
            </a:r>
            <a:r>
              <a:rPr lang="en-US" altLang="zh-TW" sz="5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804863" indent="-628650" algn="l">
              <a:tabLst>
                <a:tab pos="892175" algn="l"/>
              </a:tabLst>
            </a:pPr>
            <a:r>
              <a:rPr lang="zh-TW" altLang="en-US" sz="47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</a:t>
            </a:r>
            <a:r>
              <a:rPr lang="zh-TW" altLang="en-US" sz="39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嘟敏俊</a:t>
            </a:r>
            <a:r>
              <a:rPr lang="zh-TW" altLang="en-US" sz="39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老師當選星星小學考核委員，學校預定於週間學生無課務時召開考核會，嘟老師擬於會前申請事假，學校審核其假單時發現事由尚無急迫性，爰駁回假單。教師</a:t>
            </a:r>
            <a:r>
              <a:rPr lang="zh-TW" altLang="en-US" sz="39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在請假時</a:t>
            </a:r>
            <a:r>
              <a:rPr lang="zh-TW" altLang="en-US" sz="39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應配合學校校務發展。</a:t>
            </a:r>
            <a:endParaRPr lang="en-US" altLang="zh-TW" sz="39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1513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5198" y="1039968"/>
            <a:ext cx="7766936" cy="4114799"/>
          </a:xfrm>
        </p:spPr>
        <p:txBody>
          <a:bodyPr>
            <a:normAutofit/>
          </a:bodyPr>
          <a:lstStyle/>
          <a:p>
            <a:pPr algn="l"/>
            <a:r>
              <a:rPr lang="zh-TW" altLang="en-US" sz="48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二、加班之申請</a:t>
            </a:r>
            <a:endParaRPr lang="en-US" altLang="zh-TW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32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事前申請。</a:t>
            </a:r>
            <a:endParaRPr lang="en-US" altLang="zh-TW" sz="40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168400" indent="-1168400" algn="l"/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平日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小時，假日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小時為限，每月不得超過</a:t>
            </a:r>
            <a:r>
              <a:rPr lang="en-US" altLang="zh-TW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4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小時。</a:t>
            </a:r>
            <a:endParaRPr lang="en-US" altLang="zh-TW" sz="40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endParaRPr lang="en-US" altLang="zh-TW" sz="4800" b="1" dirty="0">
              <a:solidFill>
                <a:srgbClr val="002060"/>
              </a:solidFill>
              <a:latin typeface="新細明體" panose="02020500000000000000" pitchFamily="18" charset="-120"/>
              <a:ea typeface="新細明體" panose="02020500000000000000" pitchFamily="18" charset="-120"/>
            </a:endParaRPr>
          </a:p>
          <a:p>
            <a:pPr algn="l"/>
            <a:endParaRPr lang="zh-TW" altLang="en-US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79502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05070" y="1378632"/>
            <a:ext cx="7851852" cy="5220471"/>
          </a:xfrm>
        </p:spPr>
        <p:txBody>
          <a:bodyPr>
            <a:normAutofit fontScale="32500" lnSpcReduction="20000"/>
          </a:bodyPr>
          <a:lstStyle/>
          <a:p>
            <a:pPr algn="l"/>
            <a:r>
              <a:rPr lang="zh-TW" altLang="en-US" sz="10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★假加班真打工（不實加班）：</a:t>
            </a:r>
            <a:endParaRPr lang="en-US" altLang="zh-TW" sz="100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3538" algn="l"/>
            <a:r>
              <a:rPr lang="zh-TW" altLang="en-US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報載台南市政府環保局一名王姓女</a:t>
            </a:r>
            <a:r>
              <a:rPr lang="zh-TW" altLang="en-US" sz="10000" b="1" i="0" u="none" strike="noStrike" dirty="0" smtClean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員工卻</a:t>
            </a:r>
            <a:r>
              <a:rPr lang="zh-TW" altLang="en-US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在加班費上動歪腦筋，向公司申請加班其實是偷跑去牛肉麵店兼職，忙完再跑回辦公室打卡，利用這</a:t>
            </a:r>
            <a:r>
              <a:rPr lang="zh-TW" altLang="en-US" sz="10000" b="1" i="0" u="none" strike="noStrike" dirty="0" smtClean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種奧步賺</a:t>
            </a:r>
            <a:r>
              <a:rPr lang="zh-TW" altLang="en-US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得</a:t>
            </a:r>
            <a:r>
              <a:rPr lang="en-US" altLang="zh-TW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8704</a:t>
            </a:r>
            <a:r>
              <a:rPr lang="zh-TW" altLang="en-US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元，直到被民眾檢舉才趕緊吐回加班費，但仍遭台南地院依「利用職務詐取財物罪」判刑</a:t>
            </a:r>
            <a:r>
              <a:rPr lang="en-US" altLang="zh-TW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1</a:t>
            </a:r>
            <a:r>
              <a:rPr lang="zh-TW" altLang="en-US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年</a:t>
            </a:r>
            <a:r>
              <a:rPr lang="en-US" altLang="zh-TW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10</a:t>
            </a:r>
            <a:r>
              <a:rPr lang="zh-TW" altLang="en-US" sz="10000" b="1" i="0" u="none" strike="noStrike" dirty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個月</a:t>
            </a:r>
            <a:r>
              <a:rPr lang="zh-TW" altLang="en-US" sz="10000" b="1" i="0" u="none" strike="noStrike" dirty="0" smtClean="0">
                <a:solidFill>
                  <a:srgbClr val="7030A0"/>
                </a:solidFill>
                <a:effectLst/>
                <a:latin typeface="-apple-system"/>
                <a:ea typeface="標楷體" panose="03000509000000000000" pitchFamily="65" charset="-120"/>
              </a:rPr>
              <a:t>。</a:t>
            </a:r>
            <a:endParaRPr lang="en-US" altLang="zh-TW" sz="10000" b="1" dirty="0">
              <a:solidFill>
                <a:srgbClr val="7030A0"/>
              </a:solidFill>
              <a:latin typeface="-apple-system"/>
              <a:ea typeface="標楷體" panose="03000509000000000000" pitchFamily="65" charset="-120"/>
            </a:endParaRPr>
          </a:p>
          <a:p>
            <a:pPr algn="l"/>
            <a:r>
              <a:rPr lang="en-US" altLang="zh-TW" sz="100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https</a:t>
            </a:r>
            <a:r>
              <a:rPr lang="en-US" altLang="zh-TW" sz="100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://today.line.me/TW/article/GzLp7L?utm_source=lineshare</a:t>
            </a:r>
          </a:p>
          <a:p>
            <a:pPr algn="l"/>
            <a:endParaRPr lang="zh-TW" altLang="en-US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100020" y="564375"/>
            <a:ext cx="6145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二、加班之申請</a:t>
            </a:r>
            <a:r>
              <a:rPr lang="en-US" altLang="zh-TW" sz="36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案例</a:t>
            </a:r>
            <a:r>
              <a:rPr lang="en-US" altLang="zh-TW" sz="36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84757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5030" y="1378634"/>
            <a:ext cx="7766936" cy="4614203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 語</a:t>
            </a:r>
            <a:endParaRPr lang="en-US" altLang="zh-TW" sz="4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4863" indent="-804863" algn="l"/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4800" b="1" dirty="0">
                <a:solidFill>
                  <a:srgbClr val="C0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､</a:t>
            </a:r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請假非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屬同仁權益，提出申請後</a:t>
            </a:r>
            <a:r>
              <a:rPr lang="zh-TW" altLang="en-US" sz="4800" b="1" dirty="0" smtClean="0">
                <a:solidFill>
                  <a:srgbClr val="C0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，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學校會實際審核以作為准駁之依據。</a:t>
            </a:r>
            <a:endParaRPr lang="en-US" altLang="zh-TW" sz="4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1688" indent="-801688" algn="l"/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4800" b="1" dirty="0">
                <a:solidFill>
                  <a:srgbClr val="C0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､</a:t>
            </a:r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在請假或加班時須考量到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學生受</a:t>
            </a:r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權益及校務運作需求。</a:t>
            </a:r>
            <a:endParaRPr lang="en-US" altLang="zh-TW" sz="4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01688" indent="-801688" algn="l"/>
            <a:r>
              <a:rPr lang="zh-TW" altLang="en-US" sz="48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4800" b="1" dirty="0">
                <a:solidFill>
                  <a:srgbClr val="C00000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､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不應為了</a:t>
            </a:r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自身利益而</a:t>
            </a:r>
            <a:r>
              <a:rPr lang="zh-TW" altLang="en-US" sz="48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做出不當不法之</a:t>
            </a:r>
            <a:r>
              <a:rPr lang="zh-TW" altLang="en-US" sz="4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事，此乃作為公教人員最基本之原則。</a:t>
            </a:r>
          </a:p>
        </p:txBody>
      </p:sp>
    </p:spTree>
    <p:extLst>
      <p:ext uri="{BB962C8B-B14F-4D97-AF65-F5344CB8AC3E}">
        <p14:creationId xmlns:p14="http://schemas.microsoft.com/office/powerpoint/2010/main" val="8869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B24E5AE-D001-404F-9075-4AFEFDAE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039968"/>
            <a:ext cx="7766936" cy="1646302"/>
          </a:xfrm>
        </p:spPr>
        <p:txBody>
          <a:bodyPr/>
          <a:lstStyle/>
          <a:p>
            <a:pPr algn="ctr"/>
            <a:r>
              <a:rPr lang="zh-TW" altLang="en-US" b="1" dirty="0">
                <a:solidFill>
                  <a:srgbClr val="7030A0"/>
                </a:solidFill>
              </a:rPr>
              <a:t/>
            </a:r>
            <a:br>
              <a:rPr lang="zh-TW" altLang="en-US" b="1" dirty="0">
                <a:solidFill>
                  <a:srgbClr val="7030A0"/>
                </a:solidFill>
              </a:rPr>
            </a:b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1048F828-C056-44C8-8646-7F5FA035D5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15030" y="1378634"/>
            <a:ext cx="7766936" cy="3516923"/>
          </a:xfrm>
        </p:spPr>
        <p:txBody>
          <a:bodyPr>
            <a:normAutofit/>
          </a:bodyPr>
          <a:lstStyle/>
          <a:p>
            <a:pPr algn="ctr"/>
            <a:r>
              <a:rPr lang="zh-TW" altLang="en-US" sz="6000" b="1" i="1" dirty="0">
                <a:solidFill>
                  <a:srgbClr val="002060"/>
                </a:solidFill>
                <a:latin typeface="華康魏碑體(P)" panose="03000700000000000000" pitchFamily="66" charset="-120"/>
                <a:ea typeface="華康魏碑體(P)" panose="03000700000000000000" pitchFamily="66" charset="-120"/>
              </a:rPr>
              <a:t>報告完畢</a:t>
            </a:r>
            <a:endParaRPr lang="en-US" altLang="zh-TW" sz="6000" b="1" i="1" dirty="0">
              <a:solidFill>
                <a:srgbClr val="002060"/>
              </a:solidFill>
              <a:latin typeface="華康魏碑體(P)" panose="03000700000000000000" pitchFamily="66" charset="-120"/>
              <a:ea typeface="華康魏碑體(P)" panose="03000700000000000000" pitchFamily="66" charset="-120"/>
            </a:endParaRPr>
          </a:p>
          <a:p>
            <a:pPr algn="ctr"/>
            <a:r>
              <a:rPr lang="zh-TW" altLang="en-US" sz="6000" b="1" i="1" dirty="0">
                <a:solidFill>
                  <a:srgbClr val="002060"/>
                </a:solidFill>
                <a:latin typeface="華康魏碑體(P)" panose="03000700000000000000" pitchFamily="66" charset="-120"/>
                <a:ea typeface="華康魏碑體(P)" panose="03000700000000000000" pitchFamily="66" charset="-120"/>
              </a:rPr>
              <a:t>謝謝聆聽</a:t>
            </a:r>
            <a:endParaRPr lang="en-US" altLang="zh-TW" sz="6000" b="1" i="1" dirty="0">
              <a:solidFill>
                <a:srgbClr val="002060"/>
              </a:solidFill>
              <a:latin typeface="華康魏碑體(P)" panose="03000700000000000000" pitchFamily="66" charset="-120"/>
              <a:ea typeface="華康魏碑體(P)" panose="03000700000000000000" pitchFamily="66" charset="-120"/>
            </a:endParaRPr>
          </a:p>
          <a:p>
            <a:pPr algn="ctr"/>
            <a:endParaRPr lang="zh-TW" altLang="en-US" sz="48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圖片 3" descr="一張含有 杯子, 咖啡, 桌, 食物 的圖片&#10;&#10;自動產生的描述">
            <a:extLst>
              <a:ext uri="{FF2B5EF4-FFF2-40B4-BE49-F238E27FC236}">
                <a16:creationId xmlns:a16="http://schemas.microsoft.com/office/drawing/2014/main" id="{7AAB33BA-9E86-4197-9F37-FE8AF3181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978" y="3825826"/>
            <a:ext cx="3163902" cy="213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78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240</TotalTime>
  <Words>582</Words>
  <Application>Microsoft Office PowerPoint</Application>
  <PresentationFormat>寬螢幕</PresentationFormat>
  <Paragraphs>47</Paragraphs>
  <Slides>12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21" baseType="lpstr">
      <vt:lpstr>-apple-system</vt:lpstr>
      <vt:lpstr>華康魏碑體(P)</vt:lpstr>
      <vt:lpstr>微軟正黑體</vt:lpstr>
      <vt:lpstr>新細明體</vt:lpstr>
      <vt:lpstr>標楷體</vt:lpstr>
      <vt:lpstr>Arial</vt:lpstr>
      <vt:lpstr>Trebuchet MS</vt:lpstr>
      <vt:lpstr>Wingdings 3</vt:lpstr>
      <vt:lpstr>多面向</vt:lpstr>
      <vt:lpstr>  公教人員差假加班實務報告</vt:lpstr>
      <vt:lpstr>  前言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vincent_chou88@yahoo.com.tw</dc:creator>
  <cp:lastModifiedBy>user</cp:lastModifiedBy>
  <cp:revision>37</cp:revision>
  <dcterms:created xsi:type="dcterms:W3CDTF">2020-05-31T07:36:57Z</dcterms:created>
  <dcterms:modified xsi:type="dcterms:W3CDTF">2020-06-01T23:38:38Z</dcterms:modified>
</cp:coreProperties>
</file>